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322" r:id="rId6"/>
    <p:sldId id="334" r:id="rId7"/>
    <p:sldId id="328" r:id="rId8"/>
    <p:sldId id="329" r:id="rId9"/>
    <p:sldId id="330" r:id="rId10"/>
    <p:sldId id="331" r:id="rId11"/>
    <p:sldId id="333" r:id="rId12"/>
    <p:sldId id="335" r:id="rId13"/>
    <p:sldId id="336" r:id="rId14"/>
    <p:sldId id="337" r:id="rId15"/>
    <p:sldId id="338" r:id="rId16"/>
    <p:sldId id="32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fPuGSfsmcoI+W1kZqUMo9U12D/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한빈" initials="이한" lastIdx="1" clrIdx="0">
    <p:extLst>
      <p:ext uri="{19B8F6BF-5375-455C-9EA6-DF929625EA0E}">
        <p15:presenceInfo xmlns:p15="http://schemas.microsoft.com/office/powerpoint/2012/main" userId="c4f3c8cb882883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 autoAdjust="0"/>
    <p:restoredTop sz="91989" autoAdjust="0"/>
  </p:normalViewPr>
  <p:slideViewPr>
    <p:cSldViewPr snapToGrid="0">
      <p:cViewPr varScale="1">
        <p:scale>
          <a:sx n="72" d="100"/>
          <a:sy n="72" d="100"/>
        </p:scale>
        <p:origin x="66" y="175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39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25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6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91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49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04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85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08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31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93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000" b="1">
                <a:solidFill>
                  <a:srgbClr val="9411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790856"/>
            <a:ext cx="9144000" cy="146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1CCC0-D275-DD41-B9CC-A155808964C6}"/>
              </a:ext>
            </a:extLst>
          </p:cNvPr>
          <p:cNvSpPr/>
          <p:nvPr userDrawn="1"/>
        </p:nvSpPr>
        <p:spPr>
          <a:xfrm rot="19967166">
            <a:off x="-707520" y="2999032"/>
            <a:ext cx="2880000" cy="2880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Google Shape;90;p1">
            <a:extLst>
              <a:ext uri="{FF2B5EF4-FFF2-40B4-BE49-F238E27FC236}">
                <a16:creationId xmlns:a16="http://schemas.microsoft.com/office/drawing/2014/main" id="{14F269AA-4E65-0948-870D-21DE8BB2992A}"/>
              </a:ext>
            </a:extLst>
          </p:cNvPr>
          <p:cNvCxnSpPr/>
          <p:nvPr userDrawn="1"/>
        </p:nvCxnSpPr>
        <p:spPr>
          <a:xfrm>
            <a:off x="223157" y="3725491"/>
            <a:ext cx="11745686" cy="0"/>
          </a:xfrm>
          <a:prstGeom prst="straightConnector1">
            <a:avLst/>
          </a:prstGeom>
          <a:noFill/>
          <a:ln w="5715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DD0C6191-F223-2343-BD59-12128F6B2F23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B4EE579-9157-E545-9507-BED85C189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608" y="6290986"/>
            <a:ext cx="1074783" cy="3600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BD6CADF-5330-974F-8A53-9C42DCB199AC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10C7F0-E7D4-6346-AD5A-8D2C849C1C36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userDrawn="1">
  <p:cSld name="제목만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6;p2">
            <a:extLst>
              <a:ext uri="{FF2B5EF4-FFF2-40B4-BE49-F238E27FC236}">
                <a16:creationId xmlns:a16="http://schemas.microsoft.com/office/drawing/2014/main" id="{A4057BAD-9854-AB4B-93C5-8186E8E88B33}"/>
              </a:ext>
            </a:extLst>
          </p:cNvPr>
          <p:cNvSpPr txBox="1">
            <a:spLocks/>
          </p:cNvSpPr>
          <p:nvPr userDrawn="1"/>
        </p:nvSpPr>
        <p:spPr>
          <a:xfrm>
            <a:off x="3155159" y="670471"/>
            <a:ext cx="8037535" cy="64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941100"/>
              </a:buClr>
              <a:buSzPts val="4000"/>
              <a:buFont typeface="Times New Roman"/>
              <a:buNone/>
            </a:pPr>
            <a:r>
              <a:rPr lang="en-US" sz="2800" b="1" dirty="0">
                <a:solidFill>
                  <a:srgbClr val="9411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Times New Roman"/>
                <a:sym typeface="Times New Roman"/>
              </a:rPr>
              <a:t>Content </a:t>
            </a:r>
            <a:endParaRPr lang="en-US" sz="2800" b="1" dirty="0">
              <a:latin typeface="NanumBarunGothic" panose="020B0603020101020101" pitchFamily="34" charset="-127"/>
              <a:ea typeface="NanumBarunGothic" panose="020B0603020101020101" pitchFamily="34" charset="-127"/>
              <a:cs typeface="Times New Roman"/>
              <a:sym typeface="Times New Roman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3278CA-C88F-7540-8980-6B1737EF514C}"/>
              </a:ext>
            </a:extLst>
          </p:cNvPr>
          <p:cNvSpPr/>
          <p:nvPr userDrawn="1"/>
        </p:nvSpPr>
        <p:spPr>
          <a:xfrm>
            <a:off x="-8357" y="0"/>
            <a:ext cx="2880000" cy="6858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906EF9-E42B-2D4F-897F-4FE7F10E8C2C}"/>
              </a:ext>
            </a:extLst>
          </p:cNvPr>
          <p:cNvSpPr/>
          <p:nvPr userDrawn="1"/>
        </p:nvSpPr>
        <p:spPr>
          <a:xfrm rot="16200000">
            <a:off x="119022" y="-127378"/>
            <a:ext cx="2625244" cy="2880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152FF17-6EA4-4C47-975B-829FC6B69B62}"/>
              </a:ext>
            </a:extLst>
          </p:cNvPr>
          <p:cNvSpPr/>
          <p:nvPr userDrawn="1"/>
        </p:nvSpPr>
        <p:spPr>
          <a:xfrm>
            <a:off x="9132000" y="275241"/>
            <a:ext cx="6120000" cy="6120000"/>
          </a:xfrm>
          <a:prstGeom prst="ellipse">
            <a:avLst/>
          </a:prstGeom>
          <a:solidFill>
            <a:srgbClr val="9411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AEFAF19-FD77-FE4B-AB1E-BB33AAF6A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608" y="6270666"/>
            <a:ext cx="1074783" cy="36000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6F4088-F3B5-3E4C-B4ED-8D0A18538C36}"/>
              </a:ext>
            </a:extLst>
          </p:cNvPr>
          <p:cNvSpPr/>
          <p:nvPr userDrawn="1"/>
        </p:nvSpPr>
        <p:spPr>
          <a:xfrm>
            <a:off x="0" y="-2"/>
            <a:ext cx="2880000" cy="6858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1DAD5F-A40E-8D4B-A9A2-D4F0FC5E8345}"/>
              </a:ext>
            </a:extLst>
          </p:cNvPr>
          <p:cNvSpPr/>
          <p:nvPr userDrawn="1"/>
        </p:nvSpPr>
        <p:spPr>
          <a:xfrm rot="16200000">
            <a:off x="127378" y="-118670"/>
            <a:ext cx="2625244" cy="2880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63017C2-A672-2D41-A95A-FC7B22CE9C77}"/>
              </a:ext>
            </a:extLst>
          </p:cNvPr>
          <p:cNvSpPr/>
          <p:nvPr userDrawn="1"/>
        </p:nvSpPr>
        <p:spPr>
          <a:xfrm>
            <a:off x="9140357" y="275239"/>
            <a:ext cx="6120000" cy="6120000"/>
          </a:xfrm>
          <a:prstGeom prst="ellipse">
            <a:avLst/>
          </a:prstGeom>
          <a:solidFill>
            <a:srgbClr val="9411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D61B25A-F976-F74E-BA0F-BA741FAD6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66965" y="6270664"/>
            <a:ext cx="1074783" cy="360000"/>
          </a:xfrm>
          <a:prstGeom prst="rect">
            <a:avLst/>
          </a:prstGeom>
        </p:spPr>
      </p:pic>
      <p:sp>
        <p:nvSpPr>
          <p:cNvPr id="71" name="Google Shape;40;p15">
            <a:extLst>
              <a:ext uri="{FF2B5EF4-FFF2-40B4-BE49-F238E27FC236}">
                <a16:creationId xmlns:a16="http://schemas.microsoft.com/office/drawing/2014/main" id="{FF9C9A9E-5D5F-4542-B51D-66714F1CB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52779" y="1707851"/>
            <a:ext cx="7915073" cy="435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941100"/>
              </a:buClr>
              <a:buSzPts val="1800"/>
              <a:buFont typeface="+mj-lt"/>
              <a:buAutoNum type="arabicPeriod"/>
              <a:defRPr sz="2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36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본문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426720" y="365126"/>
            <a:ext cx="11457862" cy="47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00" b="1">
                <a:solidFill>
                  <a:srgbClr val="941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426720" y="1113391"/>
            <a:ext cx="11457862" cy="50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6088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Wingdings" pitchFamily="2" charset="2"/>
              <a:buChar char="v"/>
              <a:tabLst/>
              <a:defRPr sz="2000" b="1">
                <a:solidFill>
                  <a:srgbClr val="9411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marL="538163" lvl="1" indent="-173038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Wingdings" pitchFamily="2" charset="2"/>
              <a:buChar char="§"/>
              <a:tabLst/>
              <a:defRPr sz="1800">
                <a:latin typeface="NanumBarunGothic" panose="020B0603020101020101" pitchFamily="34" charset="-127"/>
                <a:ea typeface="NanumBarunGothic" panose="020B0603020101020101" pitchFamily="34" charset="-127"/>
              </a:defRPr>
            </a:lvl2pPr>
            <a:lvl3pPr marL="893763" lvl="2" indent="-173038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941100"/>
              </a:buClr>
              <a:buSzPct val="100000"/>
              <a:buChar char="•"/>
              <a:tabLst/>
              <a:defRPr sz="1600">
                <a:latin typeface="NanumBarunGothic" panose="020B0603020101020101" pitchFamily="34" charset="-127"/>
                <a:ea typeface="NanumBarunGothic" panose="020B0603020101020101" pitchFamily="34" charset="-127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dirty="0"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426720" y="6356350"/>
            <a:ext cx="3154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2739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" name="Google Shape;107;p3">
            <a:extLst>
              <a:ext uri="{FF2B5EF4-FFF2-40B4-BE49-F238E27FC236}">
                <a16:creationId xmlns:a16="http://schemas.microsoft.com/office/drawing/2014/main" id="{D8164D3F-BC12-F148-A26A-4D7C6F4C3532}"/>
              </a:ext>
            </a:extLst>
          </p:cNvPr>
          <p:cNvCxnSpPr/>
          <p:nvPr userDrawn="1"/>
        </p:nvCxnSpPr>
        <p:spPr>
          <a:xfrm>
            <a:off x="223157" y="975195"/>
            <a:ext cx="11745686" cy="0"/>
          </a:xfrm>
          <a:prstGeom prst="straightConnector1">
            <a:avLst/>
          </a:prstGeom>
          <a:noFill/>
          <a:ln w="3810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1D3BA9-5377-AF41-8DD0-D68A139E51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799" y="477000"/>
            <a:ext cx="1074783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End p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Google Shape;16;p11">
            <a:extLst>
              <a:ext uri="{FF2B5EF4-FFF2-40B4-BE49-F238E27FC236}">
                <a16:creationId xmlns:a16="http://schemas.microsoft.com/office/drawing/2014/main" id="{38FAC30A-93C9-E24A-9E1B-4169ADC754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824479"/>
            <a:ext cx="9144000" cy="7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000" b="1">
                <a:solidFill>
                  <a:srgbClr val="9411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17575B-7737-AA43-A8E3-21C2276199C7}"/>
              </a:ext>
            </a:extLst>
          </p:cNvPr>
          <p:cNvSpPr/>
          <p:nvPr userDrawn="1"/>
        </p:nvSpPr>
        <p:spPr>
          <a:xfrm rot="19967166">
            <a:off x="-707520" y="2999032"/>
            <a:ext cx="2880000" cy="2880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Google Shape;90;p1">
            <a:extLst>
              <a:ext uri="{FF2B5EF4-FFF2-40B4-BE49-F238E27FC236}">
                <a16:creationId xmlns:a16="http://schemas.microsoft.com/office/drawing/2014/main" id="{AA473DC9-9CD4-234A-A957-FCAE60026451}"/>
              </a:ext>
            </a:extLst>
          </p:cNvPr>
          <p:cNvCxnSpPr/>
          <p:nvPr userDrawn="1"/>
        </p:nvCxnSpPr>
        <p:spPr>
          <a:xfrm>
            <a:off x="223157" y="3725491"/>
            <a:ext cx="11745686" cy="0"/>
          </a:xfrm>
          <a:prstGeom prst="straightConnector1">
            <a:avLst/>
          </a:prstGeom>
          <a:noFill/>
          <a:ln w="5715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FCD3E5B-52D4-D648-BF69-A9F49A4077DB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A004BE2-E615-E34A-84FB-36F84C0F4D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608" y="6290986"/>
            <a:ext cx="1074783" cy="360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4FED83B-B5BF-6E47-A799-F7B42BF62A5D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D514A2-9338-6148-B9D6-BE9B1102F380}"/>
              </a:ext>
            </a:extLst>
          </p:cNvPr>
          <p:cNvSpPr/>
          <p:nvPr userDrawn="1"/>
        </p:nvSpPr>
        <p:spPr>
          <a:xfrm>
            <a:off x="10046026" y="232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;p13">
            <a:extLst>
              <a:ext uri="{FF2B5EF4-FFF2-40B4-BE49-F238E27FC236}">
                <a16:creationId xmlns:a16="http://schemas.microsoft.com/office/drawing/2014/main" id="{3AAD6D51-CB95-BF43-B382-9F8AFF07542C}"/>
              </a:ext>
            </a:extLst>
          </p:cNvPr>
          <p:cNvSpPr txBox="1">
            <a:spLocks/>
          </p:cNvSpPr>
          <p:nvPr userDrawn="1"/>
        </p:nvSpPr>
        <p:spPr>
          <a:xfrm>
            <a:off x="426720" y="1113391"/>
            <a:ext cx="11457862" cy="506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v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38163" marR="0" lvl="1" indent="-1730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§"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93763" marR="0" lvl="2" indent="-1730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pPr lvl="1"/>
            <a:endParaRPr lang="en-US"/>
          </a:p>
          <a:p>
            <a:pPr lvl="2"/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863711-F732-4050-82F5-3F6E8057278E}"/>
              </a:ext>
            </a:extLst>
          </p:cNvPr>
          <p:cNvSpPr/>
          <p:nvPr/>
        </p:nvSpPr>
        <p:spPr>
          <a:xfrm rot="19967166">
            <a:off x="-707520" y="2999032"/>
            <a:ext cx="2880000" cy="2880000"/>
          </a:xfrm>
          <a:prstGeom prst="rect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" y="4021983"/>
            <a:ext cx="12191999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altLang="ko-KR" sz="1600" b="1" dirty="0" smtClean="0">
                <a:latin typeface="+mn-ea"/>
                <a:cs typeface="Times New Roman"/>
                <a:sym typeface="Times New Roman"/>
              </a:rPr>
              <a:t>Final </a:t>
            </a:r>
            <a:r>
              <a:rPr lang="en-US" altLang="ko-KR" sz="1600" b="1" dirty="0" err="1" smtClean="0">
                <a:latin typeface="+mn-ea"/>
                <a:cs typeface="Times New Roman"/>
                <a:sym typeface="Times New Roman"/>
              </a:rPr>
              <a:t>Project_deep_learning</a:t>
            </a:r>
            <a:endParaRPr lang="en-US" altLang="ko-KR" sz="1600" b="1" dirty="0" smtClean="0">
              <a:latin typeface="+mn-ea"/>
              <a:cs typeface="Times New Roman"/>
              <a:sym typeface="Times New Roman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SzPts val="1100"/>
            </a:pPr>
            <a:endParaRPr lang="en-US" altLang="ko-KR" sz="1600" b="1" dirty="0">
              <a:latin typeface="+mn-ea"/>
              <a:cs typeface="Times New Roman"/>
              <a:sym typeface="Times New Roman"/>
            </a:endParaRPr>
          </a:p>
          <a:p>
            <a:pPr lvl="0" algn="r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altLang="ko-KR" sz="1800" b="1" dirty="0" smtClean="0">
                <a:latin typeface="+mn-ea"/>
                <a:ea typeface="+mn-ea"/>
                <a:cs typeface="Times New Roman"/>
                <a:sym typeface="Times New Roman"/>
              </a:rPr>
              <a:t>Presented by</a:t>
            </a:r>
          </a:p>
          <a:p>
            <a:pPr lvl="0" algn="r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altLang="ko-KR" sz="1800" b="1" dirty="0" err="1" smtClean="0">
                <a:latin typeface="+mn-ea"/>
                <a:ea typeface="+mn-ea"/>
                <a:cs typeface="Times New Roman"/>
                <a:sym typeface="Times New Roman"/>
              </a:rPr>
              <a:t>Subeen</a:t>
            </a:r>
            <a:r>
              <a:rPr lang="en-US" altLang="ko-KR" sz="1800" b="1" dirty="0" smtClean="0">
                <a:latin typeface="+mn-ea"/>
                <a:ea typeface="+mn-ea"/>
                <a:cs typeface="Times New Roman"/>
                <a:sym typeface="Times New Roman"/>
              </a:rPr>
              <a:t> Park, </a:t>
            </a:r>
            <a:r>
              <a:rPr lang="en-US" altLang="ko-KR" sz="1800" b="1" dirty="0" err="1" smtClean="0">
                <a:latin typeface="+mn-ea"/>
                <a:ea typeface="+mn-ea"/>
                <a:cs typeface="Times New Roman"/>
                <a:sym typeface="Times New Roman"/>
              </a:rPr>
              <a:t>Sejong</a:t>
            </a:r>
            <a:r>
              <a:rPr lang="en-US" altLang="ko-KR" sz="1800" b="1" dirty="0" smtClean="0">
                <a:latin typeface="+mn-ea"/>
                <a:ea typeface="+mn-ea"/>
                <a:cs typeface="Times New Roman"/>
                <a:sym typeface="Times New Roman"/>
              </a:rPr>
              <a:t> University</a:t>
            </a:r>
          </a:p>
          <a:p>
            <a:pPr lvl="0" algn="r">
              <a:lnSpc>
                <a:spcPct val="100000"/>
              </a:lnSpc>
              <a:spcBef>
                <a:spcPts val="0"/>
              </a:spcBef>
              <a:buSzPts val="1100"/>
            </a:pPr>
            <a:r>
              <a:rPr lang="en-US" altLang="ko-KR" sz="1800" b="1" dirty="0" smtClean="0">
                <a:latin typeface="+mn-ea"/>
                <a:ea typeface="+mn-ea"/>
                <a:cs typeface="Times New Roman"/>
                <a:sym typeface="Times New Roman"/>
              </a:rPr>
              <a:t>kelly790@naver.com</a:t>
            </a:r>
            <a:endParaRPr lang="ko-KR" altLang="en-US" sz="1800" b="1" dirty="0">
              <a:latin typeface="+mn-ea"/>
              <a:ea typeface="+mn-ea"/>
              <a:cs typeface="Times New Roman"/>
              <a:sym typeface="Times New Roman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223157" y="3725491"/>
            <a:ext cx="11745686" cy="0"/>
          </a:xfrm>
          <a:prstGeom prst="straightConnector1">
            <a:avLst/>
          </a:prstGeom>
          <a:noFill/>
          <a:ln w="57150" cap="flat" cmpd="sng">
            <a:solidFill>
              <a:srgbClr val="9411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8DF0742-50B5-4A2A-82FA-C847F38351FA}"/>
              </a:ext>
            </a:extLst>
          </p:cNvPr>
          <p:cNvSpPr/>
          <p:nvPr/>
        </p:nvSpPr>
        <p:spPr>
          <a:xfrm>
            <a:off x="10046026" y="246030"/>
            <a:ext cx="2880000" cy="2880000"/>
          </a:xfrm>
          <a:prstGeom prst="ellipse">
            <a:avLst/>
          </a:prstGeom>
          <a:solidFill>
            <a:srgbClr val="9411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497DC69-54D7-469F-8589-84EDEEB0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08" y="6270666"/>
            <a:ext cx="1074783" cy="360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6BB575F4-7122-F944-95BA-2C4CA9C9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" y="1122363"/>
            <a:ext cx="11595652" cy="2387600"/>
          </a:xfrm>
        </p:spPr>
        <p:txBody>
          <a:bodyPr/>
          <a:lstStyle/>
          <a:p>
            <a:r>
              <a:rPr lang="en-US" altLang="en-US" dirty="0" smtClean="0"/>
              <a:t>Image Detection : </a:t>
            </a:r>
            <a:br>
              <a:rPr lang="en-US" altLang="en-US" dirty="0" smtClean="0"/>
            </a:br>
            <a:r>
              <a:rPr lang="en-US" altLang="en-US" dirty="0" smtClean="0"/>
              <a:t>Masked or None Masked</a:t>
            </a:r>
            <a:endParaRPr lang="ko-Kore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"/>
    </mc:Choice>
    <mc:Fallback>
      <p:transition spd="slow" advTm="80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 smtClean="0">
                <a:latin typeface="+mj-ea"/>
                <a:ea typeface="+mj-ea"/>
              </a:rPr>
              <a:t>Tensorboard</a:t>
            </a:r>
            <a:r>
              <a:rPr kumimoji="1" lang="en-US" altLang="ko-KR" dirty="0" smtClean="0">
                <a:latin typeface="+mj-ea"/>
                <a:ea typeface="+mj-ea"/>
              </a:rPr>
              <a:t> </a:t>
            </a:r>
            <a:r>
              <a:rPr kumimoji="1" lang="ko-KR" altLang="en-US" dirty="0" smtClean="0">
                <a:latin typeface="+mj-ea"/>
                <a:ea typeface="+mj-ea"/>
              </a:rPr>
              <a:t>이용한 학습 결과 확인</a:t>
            </a:r>
            <a:endParaRPr kumimoji="1" lang="en-US" altLang="ko-Kore-KR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29" t="23423" r="51539" b="13287"/>
          <a:stretch/>
        </p:blipFill>
        <p:spPr>
          <a:xfrm>
            <a:off x="393606" y="1113391"/>
            <a:ext cx="7144802" cy="5537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5250" t="17336" r="70529" b="38825"/>
          <a:stretch/>
        </p:blipFill>
        <p:spPr>
          <a:xfrm>
            <a:off x="7924800" y="2331023"/>
            <a:ext cx="2491408" cy="43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3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7"/>
    </mc:Choice>
    <mc:Fallback>
      <p:transition spd="slow" advTm="75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+mj-ea"/>
                <a:ea typeface="+mj-ea"/>
              </a:rPr>
              <a:t>Datasets </a:t>
            </a:r>
            <a:r>
              <a:rPr kumimoji="1" lang="ko-KR" altLang="en-US" dirty="0" smtClean="0">
                <a:latin typeface="+mj-ea"/>
                <a:ea typeface="+mj-ea"/>
              </a:rPr>
              <a:t>설명</a:t>
            </a:r>
            <a:endParaRPr kumimoji="1" lang="en-US" altLang="ko-Kore-KR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ko-KR" dirty="0" err="1" smtClean="0"/>
              <a:t>Roboflow</a:t>
            </a:r>
            <a:r>
              <a:rPr kumimoji="1" lang="ko-KR" altLang="en-US" dirty="0" smtClean="0"/>
              <a:t>에서 데이터 수집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149</a:t>
            </a:r>
            <a:r>
              <a:rPr kumimoji="1" lang="ko-KR" altLang="en-US" dirty="0" smtClean="0"/>
              <a:t>개의 이미지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416</a:t>
            </a:r>
            <a:r>
              <a:rPr kumimoji="1" lang="en-US" altLang="ko-KR" dirty="0" smtClean="0"/>
              <a:t>x416 black padding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9097" t="23251" r="7407" b="22182"/>
          <a:stretch/>
        </p:blipFill>
        <p:spPr>
          <a:xfrm>
            <a:off x="6317460" y="1904006"/>
            <a:ext cx="4301544" cy="39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6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"/>
    </mc:Choice>
    <mc:Fallback>
      <p:transition spd="slow" advTm="237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smtClean="0">
                <a:latin typeface="+mj-ea"/>
                <a:ea typeface="+mj-ea"/>
              </a:rPr>
              <a:t>Experiment</a:t>
            </a:r>
            <a:endParaRPr kumimoji="1" lang="en-US" altLang="ko-Kore-KR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ko-KR" dirty="0" smtClean="0"/>
              <a:t>Image size = 416</a:t>
            </a:r>
          </a:p>
          <a:p>
            <a:pPr lvl="1"/>
            <a:r>
              <a:rPr kumimoji="1" lang="en-US" altLang="ko-KR" dirty="0" smtClean="0"/>
              <a:t>Batch =32</a:t>
            </a:r>
          </a:p>
          <a:p>
            <a:pPr lvl="1"/>
            <a:r>
              <a:rPr kumimoji="1" lang="en-US" altLang="ko-KR" dirty="0" smtClean="0"/>
              <a:t>Epochs =100</a:t>
            </a:r>
          </a:p>
          <a:p>
            <a:pPr lvl="1"/>
            <a:r>
              <a:rPr kumimoji="1" lang="en-US" altLang="ko-KR" dirty="0" smtClean="0"/>
              <a:t>Precision, recall, </a:t>
            </a:r>
            <a:r>
              <a:rPr kumimoji="1" lang="en-US" altLang="ko-KR" dirty="0" err="1" smtClean="0"/>
              <a:t>mAP</a:t>
            </a:r>
            <a:endParaRPr kumimoji="1" lang="en-US" altLang="ko-KR" dirty="0" smtClean="0"/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5907" t="6667" r="10918" b="56312"/>
          <a:stretch/>
        </p:blipFill>
        <p:spPr>
          <a:xfrm>
            <a:off x="936959" y="3645177"/>
            <a:ext cx="4098867" cy="2572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54803" t="51351" r="27300" b="14959"/>
          <a:stretch/>
        </p:blipFill>
        <p:spPr>
          <a:xfrm>
            <a:off x="7113166" y="2326586"/>
            <a:ext cx="3134424" cy="33188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20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7"/>
    </mc:Choice>
    <mc:Fallback>
      <p:transition spd="slow" advTm="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069EAF-2DA9-2746-9E84-9C8CBE8DC0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D53EB8-66FE-AB44-AE42-19335420A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Thank you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65373" y="3843132"/>
            <a:ext cx="306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https://github.com/Psubinn/YOLOv5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1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4D054-6FD0-264A-BCB2-FE3BAF3B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2779" y="1707851"/>
            <a:ext cx="7915073" cy="3175575"/>
          </a:xfrm>
        </p:spPr>
        <p:txBody>
          <a:bodyPr/>
          <a:lstStyle/>
          <a:p>
            <a:r>
              <a:rPr kumimoji="1" lang="en-US" altLang="ko-Kore-KR" dirty="0" smtClean="0"/>
              <a:t>System environment</a:t>
            </a:r>
          </a:p>
          <a:p>
            <a:r>
              <a:rPr kumimoji="1" lang="en-US" altLang="ko-Kore-KR" dirty="0" smtClean="0"/>
              <a:t>YOLO </a:t>
            </a:r>
            <a:r>
              <a:rPr kumimoji="1" lang="en-US" altLang="ko-Kore-KR" dirty="0" smtClean="0"/>
              <a:t>model</a:t>
            </a:r>
          </a:p>
          <a:p>
            <a:r>
              <a:rPr kumimoji="1" lang="en-US" altLang="ko-Kore-KR" dirty="0" smtClean="0"/>
              <a:t>Experiment</a:t>
            </a:r>
          </a:p>
          <a:p>
            <a:r>
              <a:rPr kumimoji="1" lang="en-US" altLang="ko-Kore-KR" dirty="0" smtClean="0"/>
              <a:t>Conclusion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3747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"/>
    </mc:Choice>
    <mc:Fallback>
      <p:transition spd="slow" advTm="39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System environment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en-US" altLang="ko-KR" sz="2400" spc="-10" dirty="0">
                <a:latin typeface="Tahoma"/>
                <a:cs typeface="Tahoma"/>
              </a:rPr>
              <a:t>Devices</a:t>
            </a:r>
            <a:endParaRPr lang="en-US" altLang="ko-KR" sz="2400" dirty="0">
              <a:latin typeface="Tahoma"/>
              <a:cs typeface="Tahoma"/>
            </a:endParaRPr>
          </a:p>
          <a:p>
            <a:pPr marL="812165" indent="-342900">
              <a:lnSpc>
                <a:spcPct val="10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755650" algn="l"/>
                <a:tab pos="756920" algn="l"/>
                <a:tab pos="1438275" algn="l"/>
              </a:tabLst>
            </a:pP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CPU : I5-1155G7 </a:t>
            </a:r>
            <a:r>
              <a:rPr lang="ko-KR" altLang="en-US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프로세서 </a:t>
            </a: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2.5GZ</a:t>
            </a:r>
          </a:p>
          <a:p>
            <a:pPr marL="812165" indent="-342900">
              <a:lnSpc>
                <a:spcPct val="10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755650" algn="l"/>
                <a:tab pos="756920" algn="l"/>
                <a:tab pos="1438275" algn="l"/>
              </a:tabLst>
            </a:pP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RAM : </a:t>
            </a:r>
            <a:r>
              <a:rPr lang="ko-KR" altLang="en-US" sz="2200" b="0" dirty="0" err="1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온보드</a:t>
            </a:r>
            <a:r>
              <a:rPr lang="ko-KR" altLang="en-US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 방식 </a:t>
            </a: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LDDR4X 4266Hz 3200MHz 8GB</a:t>
            </a:r>
          </a:p>
          <a:p>
            <a:pPr marL="812165" indent="-342900">
              <a:lnSpc>
                <a:spcPct val="10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755650" algn="l"/>
                <a:tab pos="756920" algn="l"/>
                <a:tab pos="1438275" algn="l"/>
              </a:tabLst>
            </a:pP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SSD : M.2, </a:t>
            </a:r>
            <a:r>
              <a:rPr lang="en-US" altLang="ko-KR" sz="2200" b="0" dirty="0" err="1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NVMe</a:t>
            </a:r>
            <a:r>
              <a:rPr lang="en-US" altLang="ko-KR" sz="2200" b="0" dirty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 SSD </a:t>
            </a:r>
            <a:r>
              <a:rPr lang="en-US" altLang="ko-KR" sz="2200" b="0" dirty="0" smtClean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256GB</a:t>
            </a:r>
          </a:p>
          <a:p>
            <a:pPr marL="812165" indent="-342900">
              <a:lnSpc>
                <a:spcPct val="10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755650" algn="l"/>
                <a:tab pos="756920" algn="l"/>
                <a:tab pos="1438275" algn="l"/>
              </a:tabLst>
            </a:pPr>
            <a:r>
              <a:rPr lang="en-US" altLang="ko-KR" sz="2200" b="0" dirty="0" err="1" smtClean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Colab</a:t>
            </a:r>
            <a:r>
              <a:rPr lang="ko-KR" altLang="en-US" sz="2200" b="0" dirty="0" smtClean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의 </a:t>
            </a:r>
            <a:r>
              <a:rPr lang="en-US" altLang="ko-KR" sz="2200" b="0" dirty="0" smtClean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GPU </a:t>
            </a:r>
            <a:r>
              <a:rPr lang="ko-KR" altLang="en-US" sz="2200" b="0" dirty="0" smtClean="0">
                <a:solidFill>
                  <a:schemeClr val="tx2">
                    <a:lumMod val="10000"/>
                  </a:schemeClr>
                </a:solidFill>
                <a:latin typeface="Tahoma"/>
                <a:cs typeface="Tahoma"/>
              </a:rPr>
              <a:t>사용</a:t>
            </a:r>
            <a:endParaRPr lang="en-US" altLang="ko-KR" sz="2200" b="0" dirty="0">
              <a:solidFill>
                <a:schemeClr val="tx2">
                  <a:lumMod val="10000"/>
                </a:schemeClr>
              </a:solidFill>
              <a:latin typeface="Tahoma"/>
              <a:cs typeface="Tahoma"/>
            </a:endParaRPr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3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"/>
    </mc:Choice>
    <mc:Fallback>
      <p:transition spd="slow" advTm="30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smtClean="0"/>
              <a:t>YOLO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smtClean="0"/>
              <a:t>Definition</a:t>
            </a:r>
            <a:endParaRPr kumimoji="1" lang="en-US" altLang="ko-Kore-KR" dirty="0"/>
          </a:p>
          <a:p>
            <a:pPr lvl="1"/>
            <a:r>
              <a:rPr kumimoji="1" lang="en-US" altLang="ko-KR" dirty="0" smtClean="0"/>
              <a:t>Image detection</a:t>
            </a:r>
            <a:r>
              <a:rPr kumimoji="1" lang="ko-KR" altLang="en-US" dirty="0" smtClean="0"/>
              <a:t>을 수행하기 위해 고안된 </a:t>
            </a:r>
            <a:r>
              <a:rPr kumimoji="1" lang="en-US" altLang="ko-KR" dirty="0" smtClean="0"/>
              <a:t>DNN</a:t>
            </a:r>
          </a:p>
          <a:p>
            <a:pPr lvl="1"/>
            <a:r>
              <a:rPr kumimoji="1" lang="en-US" altLang="ko-KR" dirty="0" smtClean="0"/>
              <a:t> bounding box coordinat</a:t>
            </a:r>
            <a:r>
              <a:rPr kumimoji="1" lang="en-US" altLang="ko-KR" dirty="0"/>
              <a:t>e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classification</a:t>
            </a:r>
            <a:r>
              <a:rPr kumimoji="1" lang="ko-KR" altLang="en-US" dirty="0" smtClean="0"/>
              <a:t>을 동일 </a:t>
            </a:r>
            <a:r>
              <a:rPr kumimoji="1" lang="en-US" altLang="ko-KR" dirty="0" smtClean="0"/>
              <a:t>neural network </a:t>
            </a:r>
            <a:r>
              <a:rPr kumimoji="1" lang="ko-KR" altLang="en-US" dirty="0" smtClean="0"/>
              <a:t>구조를 통해 동시에 실행하는 </a:t>
            </a:r>
            <a:r>
              <a:rPr kumimoji="1" lang="en-US" altLang="ko-KR" dirty="0" smtClean="0"/>
              <a:t>unified detection</a:t>
            </a:r>
            <a:r>
              <a:rPr kumimoji="1" lang="ko-KR" altLang="en-US" dirty="0" smtClean="0"/>
              <a:t>을 구현하는 것이 특징</a:t>
            </a:r>
            <a:endParaRPr kumimoji="1" lang="ko-KR" altLang="en-US" dirty="0"/>
          </a:p>
          <a:p>
            <a:pPr lvl="1"/>
            <a:r>
              <a:rPr kumimoji="1" lang="ko-KR" altLang="en-US" dirty="0" smtClean="0"/>
              <a:t>계속해서 </a:t>
            </a:r>
            <a:r>
              <a:rPr kumimoji="1" lang="en-US" altLang="ko-KR" dirty="0" smtClean="0"/>
              <a:t>update</a:t>
            </a:r>
            <a:r>
              <a:rPr kumimoji="1" lang="ko-KR" altLang="en-US" dirty="0" smtClean="0"/>
              <a:t>되어 가장 최근 </a:t>
            </a:r>
            <a:r>
              <a:rPr kumimoji="1" lang="en-US" altLang="ko-KR" dirty="0" smtClean="0"/>
              <a:t>model</a:t>
            </a:r>
            <a:r>
              <a:rPr kumimoji="1" lang="ko-KR" altLang="en-US" dirty="0" smtClean="0"/>
              <a:t>인  </a:t>
            </a:r>
            <a:r>
              <a:rPr kumimoji="1" lang="en-US" altLang="ko-KR" dirty="0" smtClean="0"/>
              <a:t>YOLOv5 model</a:t>
            </a:r>
            <a:r>
              <a:rPr kumimoji="1" lang="ko-KR" altLang="en-US" dirty="0" smtClean="0"/>
              <a:t>을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8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smtClean="0"/>
              <a:t>YOLO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smtClean="0"/>
              <a:t>Process</a:t>
            </a:r>
            <a:endParaRPr kumimoji="1" lang="en-US" altLang="ko-Kore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YOLO object detection with OpenCV - PyImag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1" y="2172667"/>
            <a:ext cx="5715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1275" t="56651" r="9970" b="12607"/>
          <a:stretch/>
        </p:blipFill>
        <p:spPr>
          <a:xfrm>
            <a:off x="6659611" y="2625655"/>
            <a:ext cx="5073809" cy="31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8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"/>
    </mc:Choice>
    <mc:Fallback>
      <p:transition spd="slow" advTm="5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smtClean="0"/>
              <a:t>YOLO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smtClean="0"/>
              <a:t>Architecture</a:t>
            </a:r>
            <a:endParaRPr kumimoji="1" lang="en-US" altLang="ko-Kore-KR" dirty="0"/>
          </a:p>
          <a:p>
            <a:pPr marL="365125" lvl="1" indent="0">
              <a:buNone/>
            </a:pPr>
            <a:endParaRPr kumimoji="1" lang="en-US" altLang="ko-KR" dirty="0"/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565" t="17334" r="3952" b="7119"/>
          <a:stretch/>
        </p:blipFill>
        <p:spPr>
          <a:xfrm>
            <a:off x="1494584" y="1893514"/>
            <a:ext cx="9322134" cy="42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"/>
    </mc:Choice>
    <mc:Fallback>
      <p:transition spd="slow" advTm="59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smtClean="0"/>
              <a:t>YOLO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smtClean="0"/>
              <a:t>Cost function</a:t>
            </a:r>
            <a:endParaRPr kumimoji="1" lang="en-US" altLang="ko-Kore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11" t="25374" r="53402" b="46885"/>
          <a:stretch/>
        </p:blipFill>
        <p:spPr>
          <a:xfrm>
            <a:off x="824286" y="2202475"/>
            <a:ext cx="10387054" cy="3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"/>
    </mc:Choice>
    <mc:Fallback>
      <p:transition spd="slow" advTm="119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Dataset </a:t>
            </a:r>
            <a:r>
              <a:rPr kumimoji="1" lang="ko-KR" altLang="en-US" dirty="0" smtClean="0"/>
              <a:t>설명</a:t>
            </a:r>
            <a:endParaRPr kumimoji="1" lang="en-US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Roboflow</a:t>
            </a:r>
            <a:r>
              <a:rPr lang="ko-KR" altLang="en-US" dirty="0" smtClean="0"/>
              <a:t>에서 데이터 수집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 smtClean="0"/>
              <a:t>Pistols </a:t>
            </a:r>
            <a:r>
              <a:rPr lang="en-US" altLang="ko-KR" dirty="0" smtClean="0"/>
              <a:t>data : 2971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717" t="32729" r="70225" b="33360"/>
          <a:stretch/>
        </p:blipFill>
        <p:spPr>
          <a:xfrm>
            <a:off x="539380" y="2538172"/>
            <a:ext cx="5616271" cy="38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"/>
    </mc:Choice>
    <mc:Fallback>
      <p:transition spd="slow" advTm="96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AB42-EDC2-2F40-BE33-251C75DC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Experiment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8BFB6-C616-1946-A060-05C07A108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Train data custom</a:t>
            </a:r>
            <a:endParaRPr kumimoji="1" lang="en-US" altLang="ko-Kore-KR" dirty="0"/>
          </a:p>
          <a:p>
            <a:pPr marL="365125" lvl="1" indent="0">
              <a:buNone/>
            </a:pPr>
            <a:endParaRPr kumimoji="1" lang="ko-KR" altLang="en-US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65125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67ECB-EC9A-BF49-94C8-82864AB82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10" t="16886" r="52036" b="6167"/>
          <a:stretch/>
        </p:blipFill>
        <p:spPr>
          <a:xfrm>
            <a:off x="3833762" y="1343841"/>
            <a:ext cx="5734306" cy="53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"/>
    </mc:Choice>
    <mc:Fallback>
      <p:transition spd="slow" advTm="64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8E04AC305C56C4EB4F26384FC77F5F6" ma:contentTypeVersion="2" ma:contentTypeDescription="새 문서를 만듭니다." ma:contentTypeScope="" ma:versionID="013efe55bc2d6c40f83f86c6d1f29d2c">
  <xsd:schema xmlns:xsd="http://www.w3.org/2001/XMLSchema" xmlns:xs="http://www.w3.org/2001/XMLSchema" xmlns:p="http://schemas.microsoft.com/office/2006/metadata/properties" xmlns:ns3="ecaacdc0-6ffd-4456-bb55-4441c1eccf10" targetNamespace="http://schemas.microsoft.com/office/2006/metadata/properties" ma:root="true" ma:fieldsID="4eec183db51cc00a08a58b8a2075d95b" ns3:_="">
    <xsd:import namespace="ecaacdc0-6ffd-4456-bb55-4441c1eccf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acdc0-6ffd-4456-bb55-4441c1ecc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821C67-DF22-4722-B6EA-96533F980E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973A8F-2FC4-436A-9788-58322BF73924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ecaacdc0-6ffd-4456-bb55-4441c1eccf10"/>
  </ds:schemaRefs>
</ds:datastoreItem>
</file>

<file path=customXml/itemProps3.xml><?xml version="1.0" encoding="utf-8"?>
<ds:datastoreItem xmlns:ds="http://schemas.openxmlformats.org/officeDocument/2006/customXml" ds:itemID="{5BDB530F-A2D7-4A76-8475-95EA3EC25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acdc0-6ffd-4456-bb55-4441c1eccf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5096</TotalTime>
  <Words>169</Words>
  <Application>Microsoft Office PowerPoint</Application>
  <PresentationFormat>와이드스크린</PresentationFormat>
  <Paragraphs>84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NanumBarunGothic</vt:lpstr>
      <vt:lpstr>맑은 고딕</vt:lpstr>
      <vt:lpstr>Arial</vt:lpstr>
      <vt:lpstr>Calibri</vt:lpstr>
      <vt:lpstr>Tahoma</vt:lpstr>
      <vt:lpstr>Times New Roman</vt:lpstr>
      <vt:lpstr>Wingdings</vt:lpstr>
      <vt:lpstr>Office 테마</vt:lpstr>
      <vt:lpstr>Image Detection :  Masked or None Masked</vt:lpstr>
      <vt:lpstr>PowerPoint 프레젠테이션</vt:lpstr>
      <vt:lpstr>System environment</vt:lpstr>
      <vt:lpstr>YOLO</vt:lpstr>
      <vt:lpstr>YOLO</vt:lpstr>
      <vt:lpstr>YOLO</vt:lpstr>
      <vt:lpstr>YOLO</vt:lpstr>
      <vt:lpstr>Dataset 설명</vt:lpstr>
      <vt:lpstr>Experiment</vt:lpstr>
      <vt:lpstr>Tensorboard 이용한 학습 결과 확인</vt:lpstr>
      <vt:lpstr>Datasets 설명</vt:lpstr>
      <vt:lpstr>Experiment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CombiNMT : An Exploration into  Neural Text Simplification Models</dc:title>
  <dc:creator>박수빈</dc:creator>
  <cp:lastModifiedBy>user0216</cp:lastModifiedBy>
  <cp:revision>119</cp:revision>
  <dcterms:created xsi:type="dcterms:W3CDTF">2020-09-02T14:02:09Z</dcterms:created>
  <dcterms:modified xsi:type="dcterms:W3CDTF">2022-06-08T03:21:46Z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0x01010098E04AC305C56C4EB4F26384FC77F5F6</vt:lpwstr>
  </property>
</Properties>
</file>